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2291B"/>
        </a:solidFill>
      </p:bgPr>
    </p:bg>
    <p:spTree>
      <p:nvGrpSpPr>
        <p:cNvPr id="1" name=""/>
        <p:cNvGrpSpPr/>
        <p:nvPr/>
      </p:nvGrpSpPr>
      <p:grpSpPr>
        <a:xfrm>
          <a:off x="0" y="0"/>
          <a:ext cx="0" cy="0"/>
          <a:chOff x="0" y="0"/>
          <a:chExt cx="0" cy="0"/>
        </a:xfrm>
      </p:grpSpPr>
      <p:pic>
        <p:nvPicPr>
          <p:cNvPr id="2" name="Image 0" descr="C:\Users\Abdul Hakim\.gemini\antigravity\scratch\noorani_40_hadith_slides\logo.jpg">    </p:cNvPr>
          <p:cNvPicPr>
            <a:picLocks noChangeAspect="1"/>
          </p:cNvPicPr>
          <p:nvPr/>
        </p:nvPicPr>
        <p:blipFill>
          <a:blip r:embed="rId1"/>
          <a:stretch>
            <a:fillRect/>
          </a:stretch>
        </p:blipFill>
        <p:spPr>
          <a:xfrm>
            <a:off x="5029200" y="640080"/>
            <a:ext cx="2130552" cy="2130552"/>
          </a:xfrm>
          <a:prstGeom prst="rect">
            <a:avLst/>
          </a:prstGeom>
        </p:spPr>
      </p:pic>
      <p:sp>
        <p:nvSpPr>
          <p:cNvPr id="3" name="Text 0"/>
          <p:cNvSpPr/>
          <p:nvPr/>
        </p:nvSpPr>
        <p:spPr>
          <a:xfrm>
            <a:off x="731520" y="3017520"/>
            <a:ext cx="10725912" cy="914400"/>
          </a:xfrm>
          <a:prstGeom prst="rect">
            <a:avLst/>
          </a:prstGeom>
          <a:noFill/>
          <a:ln/>
        </p:spPr>
        <p:txBody>
          <a:bodyPr wrap="square" rtlCol="0" anchor="ctr"/>
          <a:lstStyle/>
          <a:p>
            <a:pPr algn="ctr" indent="0" marL="0">
              <a:buNone/>
            </a:pPr>
            <a:r>
              <a:rPr lang="en-US" sz="3600" b="1" dirty="0">
                <a:solidFill>
                  <a:srgbClr val="D4AF37"/>
                </a:solidFill>
                <a:latin typeface="Arial" pitchFamily="34" charset="0"/>
                <a:ea typeface="Arial" pitchFamily="34" charset="-122"/>
                <a:cs typeface="Arial" pitchFamily="34" charset="-120"/>
              </a:rPr>
              <a:t>নূরানী ৪০ হাদিস শরীফ</a:t>
            </a:r>
            <a:endParaRPr lang="en-US" sz="3600" dirty="0"/>
          </a:p>
        </p:txBody>
      </p:sp>
      <p:sp>
        <p:nvSpPr>
          <p:cNvPr id="4" name="Text 1"/>
          <p:cNvSpPr/>
          <p:nvPr/>
        </p:nvSpPr>
        <p:spPr>
          <a:xfrm>
            <a:off x="731520" y="4023360"/>
            <a:ext cx="10725912" cy="548640"/>
          </a:xfrm>
          <a:prstGeom prst="rect">
            <a:avLst/>
          </a:prstGeom>
          <a:noFill/>
          <a:ln/>
        </p:spPr>
        <p:txBody>
          <a:bodyPr wrap="square" rtlCol="0" anchor="ctr"/>
          <a:lstStyle/>
          <a:p>
            <a:pPr algn="ctr" indent="0" marL="0">
              <a:buNone/>
            </a:pPr>
            <a:r>
              <a:rPr lang="en-US" sz="2200" b="1" dirty="0">
                <a:solidFill>
                  <a:srgbClr val="FFFFFF"/>
                </a:solidFill>
                <a:latin typeface="Arial" pitchFamily="34" charset="0"/>
                <a:ea typeface="Arial" pitchFamily="34" charset="-122"/>
                <a:cs typeface="Arial" pitchFamily="34" charset="-120"/>
              </a:rPr>
              <a:t>মারকাযুল ঈমান - দাওয়াহ্ বিভাগ</a:t>
            </a:r>
            <a:endParaRPr lang="en-US" sz="2200" dirty="0"/>
          </a:p>
        </p:txBody>
      </p:sp>
      <p:sp>
        <p:nvSpPr>
          <p:cNvPr id="5" name="Text 2"/>
          <p:cNvSpPr/>
          <p:nvPr/>
        </p:nvSpPr>
        <p:spPr>
          <a:xfrm>
            <a:off x="731520" y="4663440"/>
            <a:ext cx="10725912" cy="457200"/>
          </a:xfrm>
          <a:prstGeom prst="rect">
            <a:avLst/>
          </a:prstGeom>
          <a:noFill/>
          <a:ln/>
        </p:spPr>
        <p:txBody>
          <a:bodyPr wrap="square" rtlCol="0" anchor="ctr"/>
          <a:lstStyle/>
          <a:p>
            <a:pPr algn="ctr" indent="0" marL="0">
              <a:buNone/>
            </a:pPr>
            <a:r>
              <a:rPr lang="en-US" sz="1500" dirty="0">
                <a:solidFill>
                  <a:srgbClr val="A7F3D0"/>
                </a:solidFill>
                <a:latin typeface="Arial" pitchFamily="34" charset="0"/>
                <a:ea typeface="Arial" pitchFamily="34" charset="-122"/>
                <a:cs typeface="Arial" pitchFamily="34" charset="-120"/>
              </a:rPr>
              <a:t>Qism ad-Dawah wa at-Takwin | নূরানী পদ্ধতিতে কুরআন শিক্ষা</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أَخْلِصْ دِينَكَ يَكْفِكَ الْعَمَلُ الْقَلِيلُ</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আখলিস দীনাকা ইয়াকফিকাল 'আমালুল ক্বালীল</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"তোমার ঈমানকে খাঁটি কর, অল্প আমলই নাজাতের জন্য যথেষ্ট হইবে।"</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(হযরত মু'আয বিন জাবাল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 / 47</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خَيْرُكُمْ مَنْ تَعَلَّمَ الْقُرْآنَ وَعَلَّمَهُ</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খাইরুকুম মান তা'আল্লামাল কুরআনা ওয়া 'আল্লামাহু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"তোমাদের মধ্যে ঐ ব্যক্তি উত্তম, যে নিজে কুরআন মাজীদ শিক্ষা করে এবং অপরকে শিক্ষা দেয়।"</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বুখারী (হযরত উসমান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 / 47</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طَلَبُ الْعِلْمِ فَرِيضَةٌ عَلَى كُلِّ مُسْلِمٍ</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ত্বলাবুল 'ইলমি ফারীদাতুন 'আলা কুল্লি মুসলিম</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"দ্বীনি ইলম অন্বেষণ করা প্রত্যেক মুসলমানের উপর ফরজ।"</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 ইবনে মাজাহ (হযরত আনাস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 / 47</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الطَّهُورُ شَطْرُ الْإِيمَانِ</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আত-তুহূরু শাতরুল ঈমান</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"পবিত্রতা ঈমানের অঙ্গ।"</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মুসলিম (হযরত আবু মালিক আল-আশ'আরী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 / 47</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5</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مِفْتَاحُ الْجَنَّةِ الصَّلَاةُ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মিফতাহুল জান্নাতিস সালাত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"নামায বেহেশতের চাবি।"</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(হযরত জাবির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5 / 47</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6</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أَوَّلُ مَا يُحَاسَبُ بِهِ الْعَبْدُ يَوْمَ الْقِيَامَةِ الصَّلَاةُ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আউয়ালু মা ইউহাসাবু বিহিল 'আবদু ইয়াওমাল কিয়ামাতিত সালাত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"কিয়ামতের দিন সর্বপ্রথম বান্দার নামাযের হিসাব গ্রহণ করা হইবে।"</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(হযরত আনাস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6 / 47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76)</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7</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فَضْلُ الْعَالِمِ عَلَى الْعَابِدِ كَفَضْلِي عَلَى أَدْنَاكُمْ</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ফাদলুল 'আলিমি 'আলাল 'আবিদি কাফাদলী 'আলা আদনাকুম</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"আবেদের উপর আলেমের মর্যাদা তদ্রূপ, যেমন তোমাদের সাধারণ ব্যক্তির উপর আমার মর্যাদা।"</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তিরমিযী (হযরত আবু উমামা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7 / 47</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8</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الدُّعَاءُ هُوَ الْعِبَادَةُ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আদ-দু'আউ হুয়াল 'ইবাদাহ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"দু'আই ইবাদত।"</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তিরমিযী পৃ. ৪৪</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8 / 47</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9</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مَنْ لَّمْ يَسْأَلِ اللَّهَ يَغْضَبْ عَلَيْهِ</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মাল্লাম ইয়াস'আলিল্লাহু ইয়াগদাব 'আলাইহ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 ব্যক্তি আল্লাহ তা'আলার নিকট দু'আ করে না; আল্লাহ তা'আলা তাহার উপর রাগান্বিত হন।"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১৯৫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9 / 47</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10</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يَرْحَمُ اللَّهُ مَنْ لَّا يَرْحَمُ النَّاسَ</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ইয়ারহামুল্লাহু মাল্লা ইয়ারহামুন নাস</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"আল্লাহ তাআলা ঐ ব্যক্তির উপর রহম করেন না, যে মানুষের উপর রহম করে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 (হযরত জাবির বিন আব্দুল্লাহ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10 / 47</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11</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اَلْمُسْلِمُ مَنْ سَلِمَ الْمُسْلِمُونَ مِنْ لِّسَانِهِ وَيَدِهِ</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আল-মুসলিমু মান সালিমাল মুসলিমূনা মিল লিসানিহি ওয়া ইয়াদিহি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"খাঁটি মুসলমান ঐ ব্যক্তি, যাহার হাত ও মুখ হইতে অপর মুসলমান নিরাপদ থাকে।"</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৬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11 / 47</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12</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حُبُّ الدُّنْيَا رَأْسُ كُلِّ خَطِيئَةٍ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হুব্বুদ দুনয়া রা'সু কুল্লি খাতি'আহ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"দুনিয়ার মুহাব্বাত সমস্ত গুনাহের মূল।"</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৪৪ (হযরত হুযাইফা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12 / 47</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13</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إِنَّمَا الْأَعْمَالُ بِالْخَوَاتِيمِ</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ইন্নামাল আ'মালু বিল খাওয়াতিম</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"শেষ আমলই নির্ভরযোগ্য।"</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২ (হযরত সাহল বিন সা'দ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13 / 47</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14</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تُحْفَةُ الْمُؤْمِنِ الْمَوْتُ</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তুহফাতুল মু'মিনিল মাওত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"ঈমানদারদের জন্য মৃত্যু উপহারস্বরূপ।"</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১৪ (হযরত আব্দুল্লাহ বিন আমর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14 / 47</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77)</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15</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كَفَى بِالْمَرْءِ كَذِبًا أَنْ يُّحَدِّثَ بِكُلِّ مَا سَمِعَ</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কাফা বিল মার'ই কাযিবান আইয়ুহাদ্দিছা বিকুল্লি মা সামি'আ</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"যাহা শুনে তাহাই বলিতে থাকা, কোন ব্যক্তির মিথ্যাবাদী হওয়ার জন্য ইহাই যথেষ্ট।"</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২৮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15 / 47</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16</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يَدْخُلُ الْجَنَّةَ جَسَدٌ غُذِّيَ بِالْحَرَامِ</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ইয়াদখুলুল জান্নাতা জাসাদুন গুযযিয়া বিল হারাম</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"হারাম ভক্ষণকারীর শরীর বেহেশতে প্রবেশ করিবে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২৪২ (হযরত আবু বকর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16 / 47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17</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بَلِّغُوا عَنِّي وَلَوْ آيَةً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বাল্লিগূ 'আন্নী ওয়ালাও আয়াহ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"আমার পক্ষ হইতে একটি বাণী হইলেও পৌঁছাইয়া দাও।"</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২ (হযরত আব্দুল্লাহ বিন আমর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17 / 47</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18</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مَنْ صَمَتَ نَجَا</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মান সামাতা নাজা</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 চুপ থাকে সে নাজাত পায়।"</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৪১২ (হযরত আব্দুল্লাহ বিন আমর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18 / 47</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19</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إِنَّمَا الْأَعْمَالُ بِالنِّيَّاتِ</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ইন্নামাল আ'মালু বিন নিয়্যাত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"সমস্ত কাজই নিয়তের উপর নির্ভর করে।"</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১১ (হযরত ওমর বিন খাত্তাব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19 / 47</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20</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يَدْخُلُ الْجَنَّةَ قَتَّاتٌ</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ইয়াদখুলুল জান্নাতা ক্বাত্তাত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"চোগলখোর (পরোক্ষ নিন্দাকারী) বেহেশতে প্রবেশ করিবে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৪১১ (হযরত হুযাইফা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20 / 47</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21</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يَدْخُلُ الْجَنَّةَ قَاطِعٌ</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ইয়াদখুলুল জান্নাতা ক্বাতি'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"আত্মীয়তা ছিন্নকারী বেহেশতে প্রবেশ করিবে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৪১৯ (হযরত যুবাইর বিন মুত'ইম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21 / 47</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22</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الظُّلْمُ ظُلُمَاتٌ يَوْمَ الْقِيَامَةِ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আজ-জুলমু জুলুমাতুইঁ ইয়াওমাল কিয়ামাহ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"যুলুম কিয়ামতের দিন ভীষণ অন্ধকার হইয়া দেখা দিবে।"</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৪৩৪ (হযরত ইবনে উমর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22 / 47</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23</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الْغِنَى غِنَى النَّفْسِ</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আল-গিনা গিনান নাফস</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"প্রকৃত ধনী আত্মার ধনী।"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৪৪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23 / 47</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24</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كُلُّ بِدْعَةٍ ضَلَالَةٌ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কুল্লু বিদ'আতিন দ্বালালাহ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"প্রত্যেক বিদআত গোমরাহী বা পথভ্রষ্টতা।"</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৭ (হযরত জাবির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24 / 47</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78)</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25</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عَمُّ الرَّجُلِ صِنْوُ أَبِيهِ</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'আম্মুর রাজুলি সিনউ আবীহ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"চাচা বাপের মত।"</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সহীহ বুখারী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25 / 47</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26</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الْمُسْلِمُ أَخُو الْمُسْلِمِ</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আল-মুসলিমু আখুল মুসলিম</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"মুসলমান মুসলমানের ভাই।"</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৪২২ (হযরত ইবনে উমর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26 / 47</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27</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أَحَبُّ الْبِلَادِ إِلَى اللَّهِ مَسَاجِدُهَا وَأَبْغَضُ الْبِلَادِ إِلَى اللَّهِ أَسْوَاقُهَا</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আহাব্বুল বিলাদি ইলাল্লাহি মাসাজিদুহা ওয়া আবগাদুল বিলাদি ইলাল্লাহি আসওয়াকুহা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"আল্লাহ তাআলার নিকট সবচেয়ে প্রিয় জায়গা মসজিদ এবং সবচেয়ে খারাপ জায়গা বাজার।"</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৬৮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27 / 47</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28</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إِيَّاكُمْ وَالْحَسَدَ فَإِنَّ الْحَسَدَ يَأْكُلُ الْحَسَنَاتِ كَمَا تَأْكُلُ النَّارُ الْحَطَبَ</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ইয়্যাকুম ওয়াল হাসাদা ফাইন্নাল হাসাদা ইয়া'কুলুল হাসানাত কামা তা'কুলুন নারুল হাতাব</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"হিংসা হইতে দূরে থাক। কেননা হিংসা নেকীকে ধ্বংস করিয়া দেয়। যেমন আগুন শুকনা কাঠকে।"</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৪১৪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28 / 47</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29</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أَكْثِرُوا ذِكْرَ هَاذِمِ اللَّذَّاتِ الْمَوْتَ</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আকছিরূ যিকরা হাযিমিল লাযযাতিল মাওত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"তোমরা অধিক পরিমাণে মৃত্যুকে স্মরণ কর। কেননা মৃত্যু দুনিয়ার স্বাদকে ধ্বংস করিয়া দেয়।"</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১৪০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29 / 47</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30</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تَدْخُلُ الْمَلَائِكَةُ بَيْتًا فِيهِ كَلْبٌ وَلَا تَصَاوِيرُ</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তাদখুলুল মালাইকাতু বাইতাল ফীহি কালবুও ওয়ালা তাসাওয়ীর</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"ঐ ঘরে রহমতের ফেরেশতা প্রবেশ করে না, যেই ঘরে কুকুর বা জীবজন্তুর ছবি থাকে।"</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৩৮৫ (হযরত আলী / আবু তালহা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30 / 47</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31</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مَا أَسْفَلَ مِنَ الْكَعْبَيْنِ مِنَ الْإِزَارِ فِي النَّارِ</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মা আসফালা মিনাল কা'বাইনি মিনাল ইযারি ফিন নার</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"টাখনুর নিচের যেই অংশ পায়জামা বা লুঙ্গি দ্বারা ঢাকা থাকে, তাহা দোযখে যাইবে।"</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৩৭৩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31 / 47</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79)</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32</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أَشَدُّ النَّاسِ عَذَابًا عِنْدَ اللَّهِ الْمُصَوِّرُونَ</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আশাদ্দুন নাসি 'আযাবান 'ইন্দাল্লাহিল মুসাব্বিরূন</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"ছবি বানানো ওয়ালাগন আল্লাহ তাআলার নিকট ভীষণ শাস্তি ভোগ করিবে।"</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৩৮৫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32 / 47</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33</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أَنَا خَاتَمُ النَّبِيِّينَ لَا نَبِيَّ بَعْدِي</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আনা খাতামুন নাবিয়্যীনা লা নাবিয়্যা বা'দী</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"আমিই শেষ নবী, আমার পরে আর কোন নবী আসিবে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তিরমিযী (হযরত উকবাহ / ছাওবান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33 / 47</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34</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مَنْ سَتَرَ مُسْلِمًا سَتَرَهُ اللَّهُ فِي الدُّنْيَا وَالْآخِرَةِ</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মান সাতারা মুসলিমাস সাতারাহুল্লাহু ফিদ দুনয়া ওয়াল আখিরাহ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"যেই ব্যক্তি কোন মুসলমানের দোষ গোপন রাখিবে, আল্লাহ তাআলা দুনিয়া ও আখেরাতে তাহার দোষ গোপন রাখিবেন।"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২২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34 / 47</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35</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تَتَّخِذُوا الْقُبُورَ مَسَاجِدَ</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তাত্তাকিযুল কুবূরা মাসাজিদ</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"কবরকে সিজদা করিও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৬৮ (হযরত জুনদুব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35 / 47</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36</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كُنْ فِي الدُّنْيَا كَأَنَّكَ غَرِيبٌ أَوْ عَابِرُ سَبِيلٍ</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কুন ফিদ দুনয়া কা'আন্নাকা গারীবুন আও 'আবিরু সাবীল</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"দুনিয়াতে এমনিভাবে থাকো, যেমন কোন মুসাফির বা পথিক থাকে।"</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১৩১ (হযরত ইবনে উমর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36 / 47</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37</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إِنَّ الْعُلَمَاءَ وَرَثَةُ الْأَنْبِيَاءِ</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ইন্নাল 'উলামা-আ ওয়ারাসাতুল আম্বিয়া</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"আলেমগণই পয়গম্বরগণের ওয়ারিস (উত্তরসূরী)।"</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৩৪ (হযরত কাসীর বিন কায়স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37 / 47</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38</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الدَّالُّ عَلَى الْخَيْرِ كَفَاعِلِهِ</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আদ-দাল্লু 'আলাল খাইরি কাফা'ইলিহ</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"যেই ব্যক্তি কোন ভাল কাজের পথ দেখায়, সে ঐ ভাল কাজ করার মত সওয়াব পায়।"</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জামে সাগীর (হযরত আনাস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38 / 47</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39</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زِنَا الْعَيْنِ النَّظَرُ</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জিনাল 'আইনিন নাযার</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"চোখের যেনা হইল, দেখা।"</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৮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39 / 47</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80)</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40</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مَنْ يُحْرَمِ الرِّفْقَ يُحْرَمِ الْخَيْرَ</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মাইঁ ইউহরামির রিফকা ইউহরামাল খাইর</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 নম্রতা হইতে বঞ্চিত, সে কল্যাণ থেকে বঞ্চিত।"</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 (হযরত জারীর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40 / 47</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41</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لَيْسَ الشَّدِيدُ بِالصُّرَعَةِ إِنَّمَا الشَّدِيدُ الَّذِي يَمْلِكُ نَفْسَهُ عِنْدَ الْغَضَبِ</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লাইসাশ শাদীদু বিস সুরা'আহ, ইন্নამაშ শাদীদুল্লাযী ইয়ামলিকু নাফসাহু 'ইন্দাল গাদাব</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"ঐ ব্যক্তি বীর নয়, যে লোকদেরকে ভূ-লুণ্ঠিত করে, বরং বীর ঐ ব্যক্তি, যে ক্রোধের সময় নিজেকে নিয়ন্ত্রণ করিতে পারে।"</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৪৪৪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41 / 47</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42</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إِذَا لَمْ تَسْتَحْيِ فَاصْنَعْ مَا شِئْتَ</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ইযা লাম তাস্তাহি ফাসনা' মা শি'ত</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"যদি তোমার লজ্জা না থাকে, তাহা হইলে যাহা ইচ্ছা তাহাই করিতে পার।"</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৪১০ (হযরত ইবনে মাসউদ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42 / 47</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43</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أَحَبُّ الْأَعْمَالِ إِلَى اللَّهِ أَدْوَمُهَا وَإِنْ قَلَّ</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আহাব্বুল আ'মালি ইলাল্লাহি আদওয়ামুহা ওয়া ইন কল্লা</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"আল্লাহ তাআলার নিকট ঐ আমল সবচেয়ে বেশী প্রিয়, যাহা সদা সর্বদা করা হয়, যদিও তাহা অল্প হয়।"</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১১০ (হযরত আয়েশা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43 / 47</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44</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إِنَّ مِنْ أَحَبِّكُمْ إِلَيَّ أَحْسَنَكُمْ أَخْلَاقًا</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ইন্না মিন আহাব্বিকুম ইলাইয়্যা আহসানাকুম আখলাক্বা</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"তোমাদের মধ্যে আমার নিকট ঐ ব্যক্তি বেশী প্রিয়, যে বেশী চরিত্রবান।"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৪১ (হযরত আব্দুল্লাহ বিন আমর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44 / 47</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45</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الدُّنْيَا سِجْنُ الْمُؤْمِنِ وَجَنَّةُ الْكَافِرِ</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আদ-দুনয়া সিজনুল মু'মিনি ওয়া জান্নাতুল কাফির</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"দুনিয়া মুসলমানদের জন্য কয়েদখানা এবং কাফেরদের জন্য বেহেশতখানা।"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৪৩৯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45 / 47</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46</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يَحِلُّ لِلرَّجُلِ أَنْ يَهْجُرَ أَخَاهُ فَوْقَ ثَلَاثِ لَيَالٍ</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ইয়াহিল্লু লিররাজুলি আইঁ ইয়াহজুরা আখাহু ফাওকা সালাছি লায়াল</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"কোন ব্যক্তির জন্য তাহার অন্য কোন ভাইয়ের সহিত তিন দিনের বেশী সম্পর্ক ছিন্ন করিয়া থাকা জায়েয নাই।"</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৪২২ (হযরত আবু আইয়ুব আনসারী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46 / 47</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(পৃষ্ঠা 81)</a:t>
            </a:r>
            <a:endParaRPr lang="en-US" sz="1100" dirty="0"/>
          </a:p>
        </p:txBody>
      </p:sp>
      <p:sp>
        <p:nvSpPr>
          <p:cNvPr id="7" name="Shape 4"/>
          <p:cNvSpPr/>
          <p:nvPr/>
        </p:nvSpPr>
        <p:spPr>
          <a:xfrm>
            <a:off x="9418320" y="475488"/>
            <a:ext cx="2103120" cy="548640"/>
          </a:xfrm>
          <a:prstGeom prst="roundRect">
            <a:avLst/>
          </a:prstGeom>
          <a:solidFill>
            <a:srgbClr val="D4AF37"/>
          </a:solidFill>
          <a:ln w="12700">
            <a:solidFill>
              <a:srgbClr val="FFFFFF"/>
            </a:solidFill>
            <a:prstDash val="solid"/>
          </a:ln>
        </p:spPr>
      </p:sp>
      <p:sp>
        <p:nvSpPr>
          <p:cNvPr id="8" name="Text 5"/>
          <p:cNvSpPr/>
          <p:nvPr/>
        </p:nvSpPr>
        <p:spPr>
          <a:xfrm>
            <a:off x="9418320" y="475488"/>
            <a:ext cx="2103120" cy="548640"/>
          </a:xfrm>
          <a:prstGeom prst="rect">
            <a:avLst/>
          </a:prstGeom>
          <a:noFill/>
          <a:ln/>
        </p:spPr>
        <p:txBody>
          <a:bodyPr wrap="square" rtlCol="0" anchor="ctr"/>
          <a:lstStyle/>
          <a:p>
            <a:pPr algn="ctr" indent="0" marL="0">
              <a:buNone/>
            </a:pPr>
            <a:r>
              <a:rPr lang="en-US" sz="1400" b="1" dirty="0">
                <a:solidFill>
                  <a:srgbClr val="02291B"/>
                </a:solidFill>
                <a:latin typeface="Arial" pitchFamily="34" charset="0"/>
                <a:ea typeface="Arial" pitchFamily="34" charset="-122"/>
                <a:cs typeface="Arial" pitchFamily="34" charset="-120"/>
              </a:rPr>
              <a:t>হাদিস নং 47</a:t>
            </a:r>
            <a:endParaRPr lang="en-US" sz="1400" dirty="0"/>
          </a:p>
        </p:txBody>
      </p:sp>
      <p:sp>
        <p:nvSpPr>
          <p:cNvPr id="9" name="Text 6"/>
          <p:cNvSpPr/>
          <p:nvPr/>
        </p:nvSpPr>
        <p:spPr>
          <a:xfrm>
            <a:off x="731520" y="1554480"/>
            <a:ext cx="10725912" cy="1463040"/>
          </a:xfrm>
          <a:prstGeom prst="rect">
            <a:avLst/>
          </a:prstGeom>
          <a:noFill/>
          <a:ln/>
        </p:spPr>
        <p:txBody>
          <a:bodyPr wrap="square" rtlCol="0" anchor="ctr"/>
          <a:lstStyle/>
          <a:p>
            <a:pPr algn="ctr" indent="0" marL="0">
              <a:buNone/>
            </a:pPr>
            <a:r>
              <a:rPr lang="en-US" sz="3000" b="1" dirty="0">
                <a:solidFill>
                  <a:srgbClr val="02291B"/>
                </a:solidFill>
                <a:latin typeface="Traditional Arabic" pitchFamily="34" charset="0"/>
                <a:ea typeface="Traditional Arabic" pitchFamily="34" charset="-122"/>
                <a:cs typeface="Traditional Arabic" pitchFamily="34" charset="-120"/>
              </a:rPr>
              <a:t>لَا يُلْدَغُ الْمُؤْمِنُ مِنْ جُحْرٍ وَاحِدٍ مَرَّتَيْنِ</a:t>
            </a:r>
            <a:endParaRPr lang="en-US" sz="3000" dirty="0"/>
          </a:p>
        </p:txBody>
      </p:sp>
      <p:sp>
        <p:nvSpPr>
          <p:cNvPr id="10" name="Text 7"/>
          <p:cNvSpPr/>
          <p:nvPr/>
        </p:nvSpPr>
        <p:spPr>
          <a:xfrm>
            <a:off x="914400" y="3108960"/>
            <a:ext cx="10360152" cy="548640"/>
          </a:xfrm>
          <a:prstGeom prst="rect">
            <a:avLst/>
          </a:prstGeom>
          <a:noFill/>
          <a:ln/>
        </p:spPr>
        <p:txBody>
          <a:bodyPr wrap="square" rtlCol="0" anchor="ctr"/>
          <a:lstStyle/>
          <a:p>
            <a:pPr algn="ctr" indent="0" marL="0">
              <a:buNone/>
            </a:pPr>
            <a:r>
              <a:rPr lang="en-US" sz="1400" i="1" dirty="0">
                <a:solidFill>
                  <a:srgbClr val="4B5563"/>
                </a:solidFill>
                <a:latin typeface="Arial" pitchFamily="34" charset="0"/>
                <a:ea typeface="Arial" pitchFamily="34" charset="-122"/>
                <a:cs typeface="Arial" pitchFamily="34" charset="-120"/>
              </a:rPr>
              <a:t>উচ্চারণ: লা ইউলদাগুল মু'মিনু মিন জুহরিও ওয়াহিদিম মাররাতাইন</a:t>
            </a:r>
            <a:endParaRPr lang="en-US" sz="1400" dirty="0"/>
          </a:p>
        </p:txBody>
      </p:sp>
      <p:sp>
        <p:nvSpPr>
          <p:cNvPr id="11" name="Shape 8"/>
          <p:cNvSpPr/>
          <p:nvPr/>
        </p:nvSpPr>
        <p:spPr>
          <a:xfrm>
            <a:off x="2743200" y="3749040"/>
            <a:ext cx="6702552" cy="0"/>
          </a:xfrm>
          <a:prstGeom prst="line">
            <a:avLst/>
          </a:prstGeom>
          <a:noFill/>
          <a:ln w="19050">
            <a:solidFill>
              <a:srgbClr val="D4AF37"/>
            </a:solidFill>
            <a:prstDash val="solid"/>
          </a:ln>
        </p:spPr>
      </p:sp>
      <p:sp>
        <p:nvSpPr>
          <p:cNvPr id="12" name="Text 9"/>
          <p:cNvSpPr/>
          <p:nvPr/>
        </p:nvSpPr>
        <p:spPr>
          <a:xfrm>
            <a:off x="914400" y="3977640"/>
            <a:ext cx="10360152" cy="1371600"/>
          </a:xfrm>
          <a:prstGeom prst="rect">
            <a:avLst/>
          </a:prstGeom>
          <a:noFill/>
          <a:ln/>
        </p:spPr>
        <p:txBody>
          <a:bodyPr wrap="square" rtlCol="0" anchor="ctr"/>
          <a:lstStyle/>
          <a:p>
            <a:pPr algn="ctr" indent="0" marL="0">
              <a:buNone/>
            </a:pPr>
            <a:r>
              <a:rPr lang="en-US" sz="2200" b="1" dirty="0">
                <a:solidFill>
                  <a:srgbClr val="111827"/>
                </a:solidFill>
                <a:latin typeface="Arial" pitchFamily="34" charset="0"/>
                <a:ea typeface="Arial" pitchFamily="34" charset="-122"/>
                <a:cs typeface="Arial" pitchFamily="34" charset="-120"/>
              </a:rPr>
              <a:t>"কোন মুমিন একই গর্তে দুইবার দংশিত হয় না।"</a:t>
            </a:r>
            <a:endParaRPr lang="en-US" sz="220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মিশকাত পৃ. ৪৪৪ (হযরত আবু হুরায়রা রা.)</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dirty="0">
                <a:solidFill>
                  <a:srgbClr val="065F3E"/>
                </a:solidFill>
                <a:latin typeface="Arial" pitchFamily="34" charset="0"/>
                <a:ea typeface="Arial" pitchFamily="34" charset="-122"/>
                <a:cs typeface="Arial" pitchFamily="34" charset="-120"/>
              </a:rPr>
              <a:t>হাদিস 47 / 47</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365760" y="320040"/>
            <a:ext cx="11457432" cy="6217920"/>
          </a:xfrm>
          <a:prstGeom prst="rect">
            <a:avLst/>
          </a:prstGeom>
          <a:solidFill>
            <a:srgbClr val="FFFFFF"/>
          </a:solidFill>
          <a:ln w="25400">
            <a:solidFill>
              <a:srgbClr val="C69214"/>
            </a:solidFill>
            <a:prstDash val="solid"/>
          </a:ln>
        </p:spPr>
      </p:sp>
      <p:sp>
        <p:nvSpPr>
          <p:cNvPr id="3" name="Shape 1"/>
          <p:cNvSpPr/>
          <p:nvPr/>
        </p:nvSpPr>
        <p:spPr>
          <a:xfrm>
            <a:off x="365760" y="320040"/>
            <a:ext cx="11457432" cy="914400"/>
          </a:xfrm>
          <a:prstGeom prst="rect">
            <a:avLst/>
          </a:prstGeom>
          <a:solidFill>
            <a:srgbClr val="04432C"/>
          </a:solidFill>
          <a:ln w="12700">
            <a:solidFill>
              <a:srgbClr val="04432C"/>
            </a:solidFill>
            <a:prstDash val="solid"/>
          </a:ln>
        </p:spPr>
      </p:sp>
      <p:pic>
        <p:nvPicPr>
          <p:cNvPr id="4" name="Image 0" descr="C:\Users\Abdul Hakim\.gemini\antigravity\scratch\noorani_40_hadith_slides\logo.jpg">    </p:cNvPr>
          <p:cNvPicPr>
            <a:picLocks noChangeAspect="1"/>
          </p:cNvPicPr>
          <p:nvPr/>
        </p:nvPicPr>
        <p:blipFill>
          <a:blip r:embed="rId1"/>
          <a:stretch>
            <a:fillRect/>
          </a:stretch>
        </p:blipFill>
        <p:spPr>
          <a:xfrm>
            <a:off x="548640" y="384048"/>
            <a:ext cx="777240" cy="777240"/>
          </a:xfrm>
          <a:prstGeom prst="rect">
            <a:avLst/>
          </a:prstGeom>
        </p:spPr>
      </p:pic>
      <p:sp>
        <p:nvSpPr>
          <p:cNvPr id="5" name="Text 2"/>
          <p:cNvSpPr/>
          <p:nvPr/>
        </p:nvSpPr>
        <p:spPr>
          <a:xfrm>
            <a:off x="1463040" y="384048"/>
            <a:ext cx="6858000" cy="411480"/>
          </a:xfrm>
          <a:prstGeom prst="rect">
            <a:avLst/>
          </a:prstGeom>
          <a:noFill/>
          <a:ln/>
        </p:spPr>
        <p:txBody>
          <a:bodyPr wrap="square" rtlCol="0" anchor="ctr"/>
          <a:lstStyle/>
          <a:p>
            <a:pPr indent="0" marL="0">
              <a:buNone/>
            </a:pPr>
            <a:r>
              <a:rPr lang="en-US" sz="1400" b="1" dirty="0">
                <a:solidFill>
                  <a:srgbClr val="F3E5AB"/>
                </a:solidFill>
                <a:latin typeface="Arial" pitchFamily="34" charset="0"/>
                <a:ea typeface="Arial" pitchFamily="34" charset="-122"/>
                <a:cs typeface="Arial" pitchFamily="34" charset="-120"/>
              </a:rPr>
              <a:t>মারকাযুল ঈমান - দাওয়াহ্ বিভাগ</a:t>
            </a:r>
            <a:endParaRPr lang="en-US" sz="1400" dirty="0"/>
          </a:p>
        </p:txBody>
      </p:sp>
      <p:sp>
        <p:nvSpPr>
          <p:cNvPr id="6" name="Text 3"/>
          <p:cNvSpPr/>
          <p:nvPr/>
        </p:nvSpPr>
        <p:spPr>
          <a:xfrm>
            <a:off x="1463040" y="749808"/>
            <a:ext cx="6858000" cy="320040"/>
          </a:xfrm>
          <a:prstGeom prst="rect">
            <a:avLst/>
          </a:prstGeom>
          <a:noFill/>
          <a:ln/>
        </p:spPr>
        <p:txBody>
          <a:bodyPr wrap="square" rtlCol="0" anchor="ctr"/>
          <a:lstStyle/>
          <a:p>
            <a:pPr indent="0" marL="0">
              <a:buNone/>
            </a:pPr>
            <a:r>
              <a:rPr lang="en-US" sz="1100" dirty="0">
                <a:solidFill>
                  <a:srgbClr val="A7F3D0"/>
                </a:solidFill>
                <a:latin typeface="Arial" pitchFamily="34" charset="0"/>
                <a:ea typeface="Arial" pitchFamily="34" charset="-122"/>
                <a:cs typeface="Arial" pitchFamily="34" charset="-120"/>
              </a:rPr>
              <a:t>নূরানী পদ্ধতিতে কুরআন শিক্ষা (বিশেষ সংযোজন: বিতির নামাযের দোয়া)</a:t>
            </a:r>
            <a:endParaRPr lang="en-US" sz="1100" dirty="0"/>
          </a:p>
        </p:txBody>
      </p:sp>
      <p:sp>
        <p:nvSpPr>
          <p:cNvPr id="7" name="Shape 4"/>
          <p:cNvSpPr/>
          <p:nvPr/>
        </p:nvSpPr>
        <p:spPr>
          <a:xfrm>
            <a:off x="9235440" y="475488"/>
            <a:ext cx="2286000" cy="548640"/>
          </a:xfrm>
          <a:prstGeom prst="roundRect">
            <a:avLst/>
          </a:prstGeom>
          <a:solidFill>
            <a:srgbClr val="10B981"/>
          </a:solidFill>
          <a:ln w="12700">
            <a:solidFill>
              <a:srgbClr val="FFFFFF"/>
            </a:solidFill>
            <a:prstDash val="solid"/>
          </a:ln>
        </p:spPr>
      </p:sp>
      <p:sp>
        <p:nvSpPr>
          <p:cNvPr id="8" name="Text 5"/>
          <p:cNvSpPr/>
          <p:nvPr/>
        </p:nvSpPr>
        <p:spPr>
          <a:xfrm>
            <a:off x="9235440" y="475488"/>
            <a:ext cx="2286000" cy="548640"/>
          </a:xfrm>
          <a:prstGeom prst="rect">
            <a:avLst/>
          </a:prstGeom>
          <a:noFill/>
          <a:ln/>
        </p:spPr>
        <p:txBody>
          <a:bodyPr wrap="square"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دعاء القنوت</a:t>
            </a:r>
            <a:endParaRPr lang="en-US" sz="1400" dirty="0"/>
          </a:p>
        </p:txBody>
      </p:sp>
      <p:sp>
        <p:nvSpPr>
          <p:cNvPr id="9" name="Text 6"/>
          <p:cNvSpPr/>
          <p:nvPr/>
        </p:nvSpPr>
        <p:spPr>
          <a:xfrm>
            <a:off x="731520" y="1417320"/>
            <a:ext cx="10725912" cy="1645920"/>
          </a:xfrm>
          <a:prstGeom prst="rect">
            <a:avLst/>
          </a:prstGeom>
          <a:noFill/>
          <a:ln/>
        </p:spPr>
        <p:txBody>
          <a:bodyPr wrap="square" rtlCol="0" anchor="ctr"/>
          <a:lstStyle/>
          <a:p>
            <a:pPr algn="ctr" indent="0" marL="0">
              <a:buNone/>
            </a:pPr>
            <a:r>
              <a:rPr lang="en-US" sz="2100" b="1" dirty="0">
                <a:solidFill>
                  <a:srgbClr val="02291B"/>
                </a:solidFill>
                <a:latin typeface="Traditional Arabic" pitchFamily="34" charset="0"/>
                <a:ea typeface="Traditional Arabic" pitchFamily="34" charset="-122"/>
                <a:cs typeface="Traditional Arabic" pitchFamily="34" charset="-120"/>
              </a:rPr>
              <a:t>اَللَّهُمَّ إِنَّا نَسْتَعِينُكَ وَنَسْتَغْفِرُكَ وَنُؤْمِنُ بِكَ وَنَتَوَكَّلُ عَلَيْكَ وَنُثْنِي عَلَيْكَ الْخَيْرَ وَنَشْكُرُكَ وَلَا نَكْفُرُكَ وَنَخْلَعُ وَنَتْرُكُ مَنْ يَفْجُرُكَ ❖ اَللَّهُمَّ إِيَّاكَ نَعْبُدُ وَلَكَ نُصَلِّي وَنَسْجُدُ وَإِلَيْكَ نَسْعَى وَنَحْفِدُ وَنَرْجُو رَحْمَتَكَ وَنَخْشَى عَذَابَكَ إِنَّ عَذَابَكَ بِالْكُفَّارِ مُلْحِقٌ</a:t>
            </a:r>
            <a:endParaRPr lang="en-US" sz="2100" dirty="0"/>
          </a:p>
        </p:txBody>
      </p:sp>
      <p:sp>
        <p:nvSpPr>
          <p:cNvPr id="10" name="Text 7"/>
          <p:cNvSpPr/>
          <p:nvPr/>
        </p:nvSpPr>
        <p:spPr>
          <a:xfrm>
            <a:off x="731520" y="3154680"/>
            <a:ext cx="10725912" cy="777240"/>
          </a:xfrm>
          <a:prstGeom prst="rect">
            <a:avLst/>
          </a:prstGeom>
          <a:noFill/>
          <a:ln/>
        </p:spPr>
        <p:txBody>
          <a:bodyPr wrap="square" rtlCol="0" anchor="ctr"/>
          <a:lstStyle/>
          <a:p>
            <a:pPr algn="ctr" indent="0" marL="0">
              <a:buNone/>
            </a:pPr>
            <a:r>
              <a:rPr lang="en-US" sz="1200" i="1" dirty="0">
                <a:solidFill>
                  <a:srgbClr val="4B5563"/>
                </a:solidFill>
                <a:latin typeface="Arial" pitchFamily="34" charset="0"/>
                <a:ea typeface="Arial" pitchFamily="34" charset="-122"/>
                <a:cs typeface="Arial" pitchFamily="34" charset="-120"/>
              </a:rPr>
              <a:t>উচ্চারণ: আল্লাহুম্মা ইন্না নাসতা'ঈনুকা ওয়া নাসতাগফিরুকা ওয়া নু'মিনু বিকা ওয়া নাতাওয়াক্কালু 'আলাইকা ওয়া নুছনী 'আলাইকাল খাইর, ওয়া নাশকুরুকা ওয়ালা নাকফুরুক, ওয়া নাখলা'উ ওয়া নাতরুকু মাই-ইয়াফজুরুক। আল্লাহুম্মা ইয়্যাকা না'বুদু ওয়া লাকা নুসল্লী ওয়া নাসজুদ, ওয়া ইলাইকা নাস'আ ওয়া নাহফিদ, ওয়া নারজু রাহমাতাকা ওয়া নাখশা 'আযাবাকা, ইন্না 'আযাবাকা বিল কুফফারি মুলহিক্ব।</a:t>
            </a:r>
            <a:endParaRPr lang="en-US" sz="1200" dirty="0"/>
          </a:p>
        </p:txBody>
      </p:sp>
      <p:sp>
        <p:nvSpPr>
          <p:cNvPr id="11" name="Shape 8"/>
          <p:cNvSpPr/>
          <p:nvPr/>
        </p:nvSpPr>
        <p:spPr>
          <a:xfrm>
            <a:off x="2286000" y="4023360"/>
            <a:ext cx="7616952" cy="0"/>
          </a:xfrm>
          <a:prstGeom prst="line">
            <a:avLst/>
          </a:prstGeom>
          <a:noFill/>
          <a:ln w="19050">
            <a:solidFill>
              <a:srgbClr val="D4AF37"/>
            </a:solidFill>
            <a:prstDash val="solid"/>
          </a:ln>
        </p:spPr>
      </p:sp>
      <p:sp>
        <p:nvSpPr>
          <p:cNvPr id="12" name="Text 9"/>
          <p:cNvSpPr/>
          <p:nvPr/>
        </p:nvSpPr>
        <p:spPr>
          <a:xfrm>
            <a:off x="731520" y="4160520"/>
            <a:ext cx="10725912" cy="1508760"/>
          </a:xfrm>
          <a:prstGeom prst="rect">
            <a:avLst/>
          </a:prstGeom>
          <a:noFill/>
          <a:ln/>
        </p:spPr>
        <p:txBody>
          <a:bodyPr wrap="square" rtlCol="0" anchor="ctr"/>
          <a:lstStyle/>
          <a:p>
            <a:pPr algn="ctr" indent="0" marL="0">
              <a:buNone/>
            </a:pPr>
            <a:r>
              <a:rPr lang="en-US" sz="1350" b="1" dirty="0">
                <a:solidFill>
                  <a:srgbClr val="111827"/>
                </a:solidFill>
                <a:latin typeface="Arial" pitchFamily="34" charset="0"/>
                <a:ea typeface="Arial" pitchFamily="34" charset="-122"/>
                <a:cs typeface="Arial" pitchFamily="34" charset="-120"/>
              </a:rPr>
              <a:t>"হে আল্লাহ! আমরা আপনারই নিকট সাহায্য প্রার্থনা করিতেছি, আপনার নিকট ক্ষমা চাহিতেছি, আপনার প্রতি ঈমান আনিতেছি, আপনারই উপর ভরসা করিতেছি এবং আপনার উত্তম প্রশংসা করিতেছি। আমরা আপনার কৃতজ্ঞতা জ্ঞাপন করিতেছি, আপনার অকৃতজ্ঞতা করিতেছি না। যে আপনার নাফরমানি করে, আমরা তাহাকে বর্জন করিতেছি ও তাহার সহিত সম্পর্ক ছিন্ন করিতেছি। হে আল্লাহ! আমরা কেবল আপনারই ইবাদত করি, কেবল আপনারই জন্য নামায পড়ি ও সিজদা করি। আমরা আপনার দিকেই দৌড়াই ও আপনার আনুগত্যের জন্য প্রস্তুত হই। আমরা আপনার রহমতের আশা করি এবং আপনার শাস্তিকে ভয় করি। নিশ্চয়ই আপনার শাস্তি কাফেরদের উপর আপতিত হইবে।"</a:t>
            </a:r>
            <a:endParaRPr lang="en-US" sz="1350" dirty="0"/>
          </a:p>
        </p:txBody>
      </p:sp>
      <p:sp>
        <p:nvSpPr>
          <p:cNvPr id="13" name="Shape 10"/>
          <p:cNvSpPr/>
          <p:nvPr/>
        </p:nvSpPr>
        <p:spPr>
          <a:xfrm>
            <a:off x="365760" y="5806440"/>
            <a:ext cx="11457432" cy="731520"/>
          </a:xfrm>
          <a:prstGeom prst="rect">
            <a:avLst/>
          </a:prstGeom>
          <a:solidFill>
            <a:srgbClr val="ECFDF5"/>
          </a:solidFill>
          <a:ln w="12700">
            <a:solidFill>
              <a:srgbClr val="A7F3D0"/>
            </a:solidFill>
            <a:prstDash val="solid"/>
          </a:ln>
        </p:spPr>
      </p:sp>
      <p:sp>
        <p:nvSpPr>
          <p:cNvPr id="14" name="Text 11"/>
          <p:cNvSpPr/>
          <p:nvPr/>
        </p:nvSpPr>
        <p:spPr>
          <a:xfrm>
            <a:off x="731520" y="5870448"/>
            <a:ext cx="7772400" cy="548640"/>
          </a:xfrm>
          <a:prstGeom prst="rect">
            <a:avLst/>
          </a:prstGeom>
          <a:noFill/>
          <a:ln/>
        </p:spPr>
        <p:txBody>
          <a:bodyPr wrap="square" rtlCol="0" anchor="ctr"/>
          <a:lstStyle/>
          <a:p>
            <a:pPr indent="0" marL="0">
              <a:buNone/>
            </a:pPr>
            <a:r>
              <a:rPr lang="en-US" sz="1200" b="1" dirty="0">
                <a:solidFill>
                  <a:srgbClr val="04432C"/>
                </a:solidFill>
                <a:latin typeface="Arial" pitchFamily="34" charset="0"/>
                <a:ea typeface="Arial" pitchFamily="34" charset="-122"/>
                <a:cs typeface="Arial" pitchFamily="34" charset="-120"/>
              </a:rPr>
              <a:t>📖 সূত্র: বিতির নামাযের দোয়া কুনুত (মুসান্নাফ ইবনে আবী শায়বা, সুনানুল কুবরা লিল বায়হাকী)</a:t>
            </a:r>
            <a:endParaRPr lang="en-US" sz="1200" dirty="0"/>
          </a:p>
        </p:txBody>
      </p:sp>
      <p:sp>
        <p:nvSpPr>
          <p:cNvPr id="15" name="Text 12"/>
          <p:cNvSpPr/>
          <p:nvPr/>
        </p:nvSpPr>
        <p:spPr>
          <a:xfrm>
            <a:off x="8686800" y="5870448"/>
            <a:ext cx="2743200" cy="548640"/>
          </a:xfrm>
          <a:prstGeom prst="rect">
            <a:avLst/>
          </a:prstGeom>
          <a:noFill/>
          <a:ln/>
        </p:spPr>
        <p:txBody>
          <a:bodyPr wrap="square" rtlCol="0" anchor="ctr"/>
          <a:lstStyle/>
          <a:p>
            <a:pPr algn="r" indent="0" marL="0">
              <a:buNone/>
            </a:pPr>
            <a:r>
              <a:rPr lang="en-US" sz="1200" b="1" dirty="0">
                <a:solidFill>
                  <a:srgbClr val="065F3E"/>
                </a:solidFill>
                <a:latin typeface="Arial" pitchFamily="34" charset="0"/>
                <a:ea typeface="Arial" pitchFamily="34" charset="-122"/>
                <a:cs typeface="Arial" pitchFamily="34" charset="-120"/>
              </a:rPr>
              <a:t>বিশেষ সংযোজন: দোয়া কুনুত</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2291B"/>
        </a:solidFill>
      </p:bgPr>
    </p:bg>
    <p:spTree>
      <p:nvGrpSpPr>
        <p:cNvPr id="1" name=""/>
        <p:cNvGrpSpPr/>
        <p:nvPr/>
      </p:nvGrpSpPr>
      <p:grpSpPr>
        <a:xfrm>
          <a:off x="0" y="0"/>
          <a:ext cx="0" cy="0"/>
          <a:chOff x="0" y="0"/>
          <a:chExt cx="0" cy="0"/>
        </a:xfrm>
      </p:grpSpPr>
      <p:pic>
        <p:nvPicPr>
          <p:cNvPr id="2" name="Image 0" descr="C:\Users\Abdul Hakim\.gemini\antigravity\scratch\noorani_40_hadith_slides\logo.jpg">    </p:cNvPr>
          <p:cNvPicPr>
            <a:picLocks noChangeAspect="1"/>
          </p:cNvPicPr>
          <p:nvPr/>
        </p:nvPicPr>
        <p:blipFill>
          <a:blip r:embed="rId1"/>
          <a:stretch>
            <a:fillRect/>
          </a:stretch>
        </p:blipFill>
        <p:spPr>
          <a:xfrm>
            <a:off x="5029200" y="1097280"/>
            <a:ext cx="2130552" cy="2130552"/>
          </a:xfrm>
          <a:prstGeom prst="rect">
            <a:avLst/>
          </a:prstGeom>
        </p:spPr>
      </p:pic>
      <p:sp>
        <p:nvSpPr>
          <p:cNvPr id="3" name="Text 0"/>
          <p:cNvSpPr/>
          <p:nvPr/>
        </p:nvSpPr>
        <p:spPr>
          <a:xfrm>
            <a:off x="731520" y="3474720"/>
            <a:ext cx="10725912" cy="914400"/>
          </a:xfrm>
          <a:prstGeom prst="rect">
            <a:avLst/>
          </a:prstGeom>
          <a:noFill/>
          <a:ln/>
        </p:spPr>
        <p:txBody>
          <a:bodyPr wrap="square" rtlCol="0" anchor="ctr"/>
          <a:lstStyle/>
          <a:p>
            <a:pPr algn="ctr" indent="0" marL="0">
              <a:buNone/>
            </a:pPr>
            <a:r>
              <a:rPr lang="en-US" sz="4000" b="1" dirty="0">
                <a:solidFill>
                  <a:srgbClr val="D4AF37"/>
                </a:solidFill>
                <a:latin typeface="Traditional Arabic" pitchFamily="34" charset="0"/>
                <a:ea typeface="Traditional Arabic" pitchFamily="34" charset="-122"/>
                <a:cs typeface="Traditional Arabic" pitchFamily="34" charset="-120"/>
              </a:rPr>
              <a:t>جَزَاكُمُ اللَّهُ خَيْرًا</a:t>
            </a:r>
            <a:endParaRPr lang="en-US" sz="4000" dirty="0"/>
          </a:p>
        </p:txBody>
      </p:sp>
      <p:sp>
        <p:nvSpPr>
          <p:cNvPr id="4" name="Text 1"/>
          <p:cNvSpPr/>
          <p:nvPr/>
        </p:nvSpPr>
        <p:spPr>
          <a:xfrm>
            <a:off x="731520" y="4480560"/>
            <a:ext cx="10725912" cy="548640"/>
          </a:xfrm>
          <a:prstGeom prst="rect">
            <a:avLst/>
          </a:prstGeom>
          <a:noFill/>
          <a:ln/>
        </p:spPr>
        <p:txBody>
          <a:bodyPr wrap="square" rtlCol="0" anchor="ctr"/>
          <a:lstStyle/>
          <a:p>
            <a:pPr algn="ctr" indent="0" marL="0">
              <a:buNone/>
            </a:pPr>
            <a:r>
              <a:rPr lang="en-US" sz="1800" dirty="0">
                <a:solidFill>
                  <a:srgbClr val="FFFFFF"/>
                </a:solidFill>
                <a:latin typeface="Arial" pitchFamily="34" charset="0"/>
                <a:ea typeface="Arial" pitchFamily="34" charset="-122"/>
                <a:cs typeface="Arial" pitchFamily="34" charset="-120"/>
              </a:rPr>
              <a:t>আল্লাহ তাআলা আমাদের সকলকে হাদিসগুলো মুখস্থ ও আমল করার তাওফীক দান করুন।</a:t>
            </a:r>
            <a:endParaRPr lang="en-US" sz="1800" dirty="0"/>
          </a:p>
        </p:txBody>
      </p:sp>
      <p:sp>
        <p:nvSpPr>
          <p:cNvPr id="5" name="Text 2"/>
          <p:cNvSpPr/>
          <p:nvPr/>
        </p:nvSpPr>
        <p:spPr>
          <a:xfrm>
            <a:off x="731520" y="5120640"/>
            <a:ext cx="10725912" cy="457200"/>
          </a:xfrm>
          <a:prstGeom prst="rect">
            <a:avLst/>
          </a:prstGeom>
          <a:noFill/>
          <a:ln/>
        </p:spPr>
        <p:txBody>
          <a:bodyPr wrap="square" rtlCol="0" anchor="ctr"/>
          <a:lstStyle/>
          <a:p>
            <a:pPr algn="ctr" indent="0" marL="0">
              <a:buNone/>
            </a:pPr>
            <a:r>
              <a:rPr lang="en-US" sz="1400" dirty="0">
                <a:solidFill>
                  <a:srgbClr val="A7F3D0"/>
                </a:solidFill>
                <a:latin typeface="Arial" pitchFamily="34" charset="0"/>
                <a:ea typeface="Arial" pitchFamily="34" charset="-122"/>
                <a:cs typeface="Arial" pitchFamily="34" charset="-120"/>
              </a:rPr>
              <a:t>মারকাযুল ঈমান - দাওয়াহ্ বিভাগ</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নূরানী ৪০ হাদিস শরীফ</dc:title>
  <dc:subject>PptxGenJS Presentation</dc:subject>
  <dc:creator>মারকাযুল ঈমান - দাওয়াহ্ বিভাগ</dc:creator>
  <cp:lastModifiedBy>মারকাযুল ঈমান - দাওয়াহ্ বিভাগ</cp:lastModifiedBy>
  <cp:revision>1</cp:revision>
  <dcterms:created xsi:type="dcterms:W3CDTF">2026-09-09T12:54:08Z</dcterms:created>
  <dcterms:modified xsi:type="dcterms:W3CDTF">2026-09-09T12:54:08Z</dcterms:modified>
</cp:coreProperties>
</file>